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995E82-3CB4-7437-066E-3BC091382B1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C71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79D35-657F-D3C0-DBD3-895318B0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b="773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53C3D-8E68-D61C-1931-4C00B96EF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53" y="3916734"/>
            <a:ext cx="5671023" cy="2699443"/>
          </a:xfrm>
        </p:spPr>
        <p:txBody>
          <a:bodyPr>
            <a:noAutofit/>
          </a:bodyPr>
          <a:lstStyle/>
          <a:p>
            <a:pPr algn="l"/>
            <a:r>
              <a:rPr lang="en-GB" sz="3200" cap="all" dirty="0">
                <a:solidFill>
                  <a:schemeClr val="bg1"/>
                </a:solidFill>
                <a:latin typeface="N27" pitchFamily="2" charset="77"/>
              </a:rPr>
              <a:t>Moving from precarity to security: Empowering Street-Connected Youth to access Livelihood Opportunities through Youth Associations</a:t>
            </a:r>
            <a:br>
              <a:rPr lang="en-GB" sz="3200" b="1" i="0" u="none" strike="noStrike" dirty="0">
                <a:solidFill>
                  <a:schemeClr val="bg1"/>
                </a:solidFill>
                <a:effectLst/>
                <a:latin typeface="N27" pitchFamily="2" charset="77"/>
              </a:rPr>
            </a:br>
            <a:br>
              <a:rPr lang="en-GB" sz="3200" b="1" i="0" u="none" strike="noStrike" dirty="0">
                <a:solidFill>
                  <a:schemeClr val="bg1"/>
                </a:solidFill>
                <a:effectLst/>
                <a:latin typeface="N27" pitchFamily="2" charset="77"/>
              </a:rPr>
            </a:b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N27" pitchFamily="2" charset="77"/>
              </a:rPr>
              <a:t>Railway Children Africa - Baseline Assessment</a:t>
            </a:r>
            <a:br>
              <a:rPr lang="en-GB" sz="2400" b="1" i="0" u="none" strike="noStrike" dirty="0">
                <a:solidFill>
                  <a:schemeClr val="bg1"/>
                </a:solidFill>
                <a:effectLst/>
                <a:latin typeface="N27" pitchFamily="2" charset="77"/>
              </a:rPr>
            </a:b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N27" pitchFamily="2" charset="77"/>
              </a:rPr>
              <a:t>2023</a:t>
            </a:r>
            <a:endParaRPr lang="en-US" sz="2400" dirty="0">
              <a:solidFill>
                <a:schemeClr val="bg1"/>
              </a:solidFill>
              <a:latin typeface="N27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9DCADA-A103-32B0-9816-DC0329D7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765" y="424445"/>
            <a:ext cx="3271483" cy="649628"/>
          </a:xfrm>
          <a:prstGeom prst="rect">
            <a:avLst/>
          </a:prstGeom>
        </p:spPr>
      </p:pic>
      <p:pic>
        <p:nvPicPr>
          <p:cNvPr id="10" name="Picture 9" descr="A logo with a map and text&#10;&#10;Description automatically generated">
            <a:extLst>
              <a:ext uri="{FF2B5EF4-FFF2-40B4-BE49-F238E27FC236}">
                <a16:creationId xmlns:a16="http://schemas.microsoft.com/office/drawing/2014/main" id="{116A5E1B-165C-696F-030C-F9240284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67" y="77843"/>
            <a:ext cx="1504427" cy="15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Outcome 3 blurb">
            <a:extLst>
              <a:ext uri="{FF2B5EF4-FFF2-40B4-BE49-F238E27FC236}">
                <a16:creationId xmlns:a16="http://schemas.microsoft.com/office/drawing/2014/main" id="{C39261F4-F116-497E-8C5F-80DBCB7A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Outcome 3">
            <a:extLst>
              <a:ext uri="{FF2B5EF4-FFF2-40B4-BE49-F238E27FC236}">
                <a16:creationId xmlns:a16="http://schemas.microsoft.com/office/drawing/2014/main" id="{7A274C3A-F76B-4582-9EC4-262BF73D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Outcome 4 blurb">
            <a:extLst>
              <a:ext uri="{FF2B5EF4-FFF2-40B4-BE49-F238E27FC236}">
                <a16:creationId xmlns:a16="http://schemas.microsoft.com/office/drawing/2014/main" id="{920986A9-1C20-47D6-8B0C-3EB073B7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Outcome 4">
            <a:extLst>
              <a:ext uri="{FF2B5EF4-FFF2-40B4-BE49-F238E27FC236}">
                <a16:creationId xmlns:a16="http://schemas.microsoft.com/office/drawing/2014/main" id="{0A0ABF95-AF3C-4328-82F5-8B4DACDB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Outcome 5 (a) blurb">
            <a:extLst>
              <a:ext uri="{FF2B5EF4-FFF2-40B4-BE49-F238E27FC236}">
                <a16:creationId xmlns:a16="http://schemas.microsoft.com/office/drawing/2014/main" id="{27ECABB1-0C1C-46E5-9592-6FB35F91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Outcome 5 (a)">
            <a:extLst>
              <a:ext uri="{FF2B5EF4-FFF2-40B4-BE49-F238E27FC236}">
                <a16:creationId xmlns:a16="http://schemas.microsoft.com/office/drawing/2014/main" id="{B74A70D2-B59A-4BA3-9B46-E59CA7E9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Outcome 5 (b) blurb">
            <a:extLst>
              <a:ext uri="{FF2B5EF4-FFF2-40B4-BE49-F238E27FC236}">
                <a16:creationId xmlns:a16="http://schemas.microsoft.com/office/drawing/2014/main" id="{4BDE874C-6342-41D3-9EF1-6C9CBBF3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Outcome 5 (b)">
            <a:extLst>
              <a:ext uri="{FF2B5EF4-FFF2-40B4-BE49-F238E27FC236}">
                <a16:creationId xmlns:a16="http://schemas.microsoft.com/office/drawing/2014/main" id="{D3C7092E-16C6-49B5-829C-B84F4A64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Outcome 6 blurb">
            <a:extLst>
              <a:ext uri="{FF2B5EF4-FFF2-40B4-BE49-F238E27FC236}">
                <a16:creationId xmlns:a16="http://schemas.microsoft.com/office/drawing/2014/main" id="{76B8CD73-C2D9-47D0-9581-F7983C0D8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Outcome 6">
            <a:extLst>
              <a:ext uri="{FF2B5EF4-FFF2-40B4-BE49-F238E27FC236}">
                <a16:creationId xmlns:a16="http://schemas.microsoft.com/office/drawing/2014/main" id="{D100521A-99AA-49A3-8B46-8E5141641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ntext Blurb">
            <a:extLst>
              <a:ext uri="{FF2B5EF4-FFF2-40B4-BE49-F238E27FC236}">
                <a16:creationId xmlns:a16="http://schemas.microsoft.com/office/drawing/2014/main" id="{63E6FE3F-AF9C-469F-BA46-2020C57AC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ontext">
            <a:extLst>
              <a:ext uri="{FF2B5EF4-FFF2-40B4-BE49-F238E27FC236}">
                <a16:creationId xmlns:a16="http://schemas.microsoft.com/office/drawing/2014/main" id="{84CB95AE-D556-47E2-A483-E9165BC2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Outcome 1 (a) Blurb">
            <a:extLst>
              <a:ext uri="{FF2B5EF4-FFF2-40B4-BE49-F238E27FC236}">
                <a16:creationId xmlns:a16="http://schemas.microsoft.com/office/drawing/2014/main" id="{E5E3179C-3B3E-4727-9AD4-2B0C4013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Outcome 1 (a)">
            <a:extLst>
              <a:ext uri="{FF2B5EF4-FFF2-40B4-BE49-F238E27FC236}">
                <a16:creationId xmlns:a16="http://schemas.microsoft.com/office/drawing/2014/main" id="{D9CF41DC-8E5F-42C3-83FF-56EA3CE1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Outcome 1 (b) blurb">
            <a:extLst>
              <a:ext uri="{FF2B5EF4-FFF2-40B4-BE49-F238E27FC236}">
                <a16:creationId xmlns:a16="http://schemas.microsoft.com/office/drawing/2014/main" id="{7764646D-46F8-4B90-930D-DCB423E2E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Outcome 1 (b)">
            <a:extLst>
              <a:ext uri="{FF2B5EF4-FFF2-40B4-BE49-F238E27FC236}">
                <a16:creationId xmlns:a16="http://schemas.microsoft.com/office/drawing/2014/main" id="{6DAF48AC-5C23-484C-9685-ABCD7700A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Outcome 2 blurb">
            <a:extLst>
              <a:ext uri="{FF2B5EF4-FFF2-40B4-BE49-F238E27FC236}">
                <a16:creationId xmlns:a16="http://schemas.microsoft.com/office/drawing/2014/main" id="{B67EBDB7-100B-4883-A61F-EEE22F879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Outcome 2">
            <a:extLst>
              <a:ext uri="{FF2B5EF4-FFF2-40B4-BE49-F238E27FC236}">
                <a16:creationId xmlns:a16="http://schemas.microsoft.com/office/drawing/2014/main" id="{97F35A6B-8EFC-432B-9485-19DB4332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N27</vt:lpstr>
      <vt:lpstr>Office Theme</vt:lpstr>
      <vt:lpstr>Moving from precarity to security: Empowering Street-Connected Youth to access Livelihood Opportunities through Youth Associations  Railway Children Africa - Baseline Assessment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Railway Children v2</dc:title>
  <dc:creator>Mary Gatama</dc:creator>
  <cp:lastModifiedBy>Mary Gatama</cp:lastModifiedBy>
  <cp:revision>2</cp:revision>
  <dcterms:created xsi:type="dcterms:W3CDTF">2023-12-14T15:37:00Z</dcterms:created>
  <dcterms:modified xsi:type="dcterms:W3CDTF">2024-02-27T13:05:48Z</dcterms:modified>
</cp:coreProperties>
</file>